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56" r:id="rId3"/>
    <p:sldId id="260" r:id="rId4"/>
    <p:sldId id="259" r:id="rId5"/>
    <p:sldId id="258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76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81096"/>
  </p:normalViewPr>
  <p:slideViewPr>
    <p:cSldViewPr snapToGrid="0">
      <p:cViewPr varScale="1">
        <p:scale>
          <a:sx n="102" d="100"/>
          <a:sy n="102" d="100"/>
        </p:scale>
        <p:origin x="10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529F5-80B0-ED4B-B97B-00EB085A353C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482D2-0AE3-5641-B722-302A675DA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74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482D2-0AE3-5641-B722-302A675DAF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90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62E78-C6B1-2550-C65F-25023D366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4027E-CE69-CE9E-D5FE-E51E6091D9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0DAD6A-A40A-BF4D-56E1-2C24A809B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E9220-608F-5C52-9167-B004BCD78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482D2-0AE3-5641-B722-302A675DAF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09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847CB-1CC5-0385-78AB-5B424BC97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0E6979-E4D5-EACA-3122-BDA58F63D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3A95D7-655D-3B40-9FB4-8507B8E4B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1C19F-3ED4-AD69-0D45-96338D723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482D2-0AE3-5641-B722-302A675DAF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54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482D2-0AE3-5641-B722-302A675DAF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3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482D2-0AE3-5641-B722-302A675DAF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55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482D2-0AE3-5641-B722-302A675DAF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36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0DA27-CDAC-186B-E193-1463FA15C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BBB1F3-2227-05EE-DDAF-9C6DDC982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74D25-58AD-EF7E-6A5C-FBA5CEE27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2DB3C-6971-82C9-9D93-5DB1D455A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482D2-0AE3-5641-B722-302A675DAF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65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482D2-0AE3-5641-B722-302A675DAF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08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482D2-0AE3-5641-B722-302A675DAF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70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482D2-0AE3-5641-B722-302A675DAF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76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28E9-C964-8652-8839-6DD443C4A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F47AB0-5021-A2E9-A08A-19221456C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FC8D91-A73B-F834-30A8-AA0568CF5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CC052-3020-DC1F-FA09-91786A010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482D2-0AE3-5641-B722-302A675DAF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94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482D2-0AE3-5641-B722-302A675DAF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07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482D2-0AE3-5641-B722-302A675DAF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70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482D2-0AE3-5641-B722-302A675DAF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53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482D2-0AE3-5641-B722-302A675DAF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44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482D2-0AE3-5641-B722-302A675DAF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76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482D2-0AE3-5641-B722-302A675DAF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34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482D2-0AE3-5641-B722-302A675DAF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53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17AD0-D3FA-A971-903E-8A5E5D7DA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E6C396-7E6A-92C5-CAF3-326FD7598B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6BF2ED-9903-C2B6-237B-DA2C67D37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1EEAF-FE88-5A3C-5F1F-70C8A7C3A4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482D2-0AE3-5641-B722-302A675DAF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79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482D2-0AE3-5641-B722-302A675DAF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31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482D2-0AE3-5641-B722-302A675DAF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70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EED65-BD08-C3F5-DF1C-A15D40E53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8AD60-51AC-D16B-0336-00459B0F73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75D05A-F3DC-9DC1-B784-6980CC6FF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E6290-8001-F79C-228F-4FAB48A75F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482D2-0AE3-5641-B722-302A675DAF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02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BFAD-9938-8D72-0251-6672A08B5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49FB2E-B17F-17A0-835C-DB48575D7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1706C-3A68-96F0-33C1-AC5A5971E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1947E-97EF-A047-8B1E-09D1211985F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039D6-AD47-B033-3F05-390D7A03E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41224-E42E-372F-DAB4-07EDAC1F7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FBF0E-6D1B-7B46-8942-291D772F9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1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1B1D-6CFC-B1A8-74BD-FD60993E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CD5584-E1B7-F834-C44E-392B9A361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AD5FF-FC39-CD67-4FAA-638D141FF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1947E-97EF-A047-8B1E-09D1211985F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89EC9-73CD-EF2B-20C9-183D11C5C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8D888-2AE1-5E18-1F52-B04D427FB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FBF0E-6D1B-7B46-8942-291D772F9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76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8314A5-9F8F-C786-16B7-6F99DF2864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B94D3-AB95-CD63-66D8-2AF3C5958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B7D07-7B8A-E205-FB55-81376CCD7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1947E-97EF-A047-8B1E-09D1211985F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817EB-7A53-3723-A978-81802F996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7021F-6430-8DDA-0FFC-48D1B9B2B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FBF0E-6D1B-7B46-8942-291D772F9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1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C9373-A1EA-AA5C-FEF6-FAFF06735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4DBE8-5DE8-105A-B750-CDE697908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BFAB2-4CF8-D963-1C04-DE970CD71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1947E-97EF-A047-8B1E-09D1211985F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D3247-ACA1-0C7E-DD16-515A68D4C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41C16-18A6-9C2F-5E78-761D68CED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FBF0E-6D1B-7B46-8942-291D772F9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2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80354-7AF2-0042-CC1D-555791F6C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7EE8B-F807-6051-5A97-745FE642A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8C16E-9353-0F34-9481-C5C172CE1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1947E-97EF-A047-8B1E-09D1211985F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A0465-5251-E1C7-F726-1EEABDA8A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936B6-C5EF-6EC7-769A-40535E2C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FBF0E-6D1B-7B46-8942-291D772F9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3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58618-8C68-81AE-5564-D5ADE368C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F48CB-3C37-4F2C-BED7-1487EF776D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E5CEA-5396-8FE3-DA97-12BB75CE1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3A1F0-04EC-F291-7D35-60836D1CD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1947E-97EF-A047-8B1E-09D1211985F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D05E8-D111-67BF-F478-FD0A19270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EE955-A7CD-37B3-16C9-DC262F63B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FBF0E-6D1B-7B46-8942-291D772F9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55183-5E32-F756-2322-75E344351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F2034-4617-503E-9724-FA9A99659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8F5F0-79B9-C052-D4C8-2C4BA08C4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8BD4F8-6082-BA7B-203C-345B3BF08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D0DA78-50B8-5AE5-E575-97FCFF36D9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11F921-285B-FB42-41F8-19A91F651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1947E-97EF-A047-8B1E-09D1211985F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CC19BF-98E6-B95C-3187-E9151B64B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5CFF9A-FED1-1AC1-3976-CAEFC6CE1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FBF0E-6D1B-7B46-8942-291D772F9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3496-97BD-978F-C97E-3181878A6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67A5B-3F83-182C-C81D-BA288A177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1947E-97EF-A047-8B1E-09D1211985F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54B52-824E-6825-35F4-0439FAA61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F09D0-09BB-09EF-CCC7-667BEFDB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FBF0E-6D1B-7B46-8942-291D772F9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52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6B08D-A083-6285-6AE9-C4C42CF4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1947E-97EF-A047-8B1E-09D1211985F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889E16-E1DA-57F5-97DB-2C1A8A3F2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30259-2281-7EC3-E678-6922E6224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FBF0E-6D1B-7B46-8942-291D772F9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52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6D2B-A1F8-0D8B-9B3C-038650468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9CD6A-C4AD-B46F-FA36-ACF3387E6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E00BC-4CBB-9F0C-FEFD-60DA869BA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AFD0E-B590-9429-A98E-3B424B295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1947E-97EF-A047-8B1E-09D1211985F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AB9F1-F4E8-9D47-F4B9-53991DE22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391C3-F44A-5BF0-7B4D-792E335CC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FBF0E-6D1B-7B46-8942-291D772F9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92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635BF-2714-3CCA-445B-B248BE59D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9A5AEA-9D19-3E48-F6CD-06E9A42E49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508F7D-BD98-F224-A7DA-3DBC28350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B84DF-3ABF-BE2C-9F5E-2F0363440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1947E-97EF-A047-8B1E-09D1211985F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E28F03-DEE7-2E61-7774-577D04589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B2CF2-B752-CFC9-8DE1-452BAAD12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FBF0E-6D1B-7B46-8942-291D772F9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4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56D522-549F-0FAE-F72F-D86C6076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92F94-6260-F4E3-A178-A31D53D1D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659C8-5007-9874-E813-66AF8AD30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31947E-97EF-A047-8B1E-09D1211985F1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C74A3-EE09-07A3-6151-393AE1F4B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F27DC-74F1-1F80-34E8-937B888F2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EFBF0E-6D1B-7B46-8942-291D772F9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92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cartoon of a person with stomach ache&#10;&#10;Description automatically generated">
            <a:extLst>
              <a:ext uri="{FF2B5EF4-FFF2-40B4-BE49-F238E27FC236}">
                <a16:creationId xmlns:a16="http://schemas.microsoft.com/office/drawing/2014/main" id="{6A38430A-8FAA-B109-4E77-26DDB48E7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83167"/>
            <a:ext cx="5291666" cy="529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restaurant with tables and chairs&#10;&#10;Description automatically generated">
            <a:extLst>
              <a:ext uri="{FF2B5EF4-FFF2-40B4-BE49-F238E27FC236}">
                <a16:creationId xmlns:a16="http://schemas.microsoft.com/office/drawing/2014/main" id="{88BE73F5-5872-D656-7387-188CC4426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5" y="1662906"/>
            <a:ext cx="5291667" cy="353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37F895-2069-CCF1-9238-7481DD259728}"/>
              </a:ext>
            </a:extLst>
          </p:cNvPr>
          <p:cNvCxnSpPr/>
          <p:nvPr/>
        </p:nvCxnSpPr>
        <p:spPr>
          <a:xfrm>
            <a:off x="2669059" y="3632886"/>
            <a:ext cx="3587806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4DE9480-4F83-A207-7F04-BBCCBB56695E}"/>
              </a:ext>
            </a:extLst>
          </p:cNvPr>
          <p:cNvSpPr txBox="1"/>
          <p:nvPr/>
        </p:nvSpPr>
        <p:spPr>
          <a:xfrm>
            <a:off x="1131202" y="5890167"/>
            <a:ext cx="153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Being hungry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2E999D-A5F5-B8E6-28FC-124669E5A587}"/>
              </a:ext>
            </a:extLst>
          </p:cNvPr>
          <p:cNvSpPr txBox="1"/>
          <p:nvPr/>
        </p:nvSpPr>
        <p:spPr>
          <a:xfrm>
            <a:off x="8377129" y="5859794"/>
            <a:ext cx="1337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Restaurant</a:t>
            </a:r>
          </a:p>
        </p:txBody>
      </p:sp>
    </p:spTree>
    <p:extLst>
      <p:ext uri="{BB962C8B-B14F-4D97-AF65-F5344CB8AC3E}">
        <p14:creationId xmlns:p14="http://schemas.microsoft.com/office/powerpoint/2010/main" val="3908512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95C9C9-FF66-E7C3-F315-5FA1DB948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rogram&#10;&#10;Description automatically generated">
            <a:extLst>
              <a:ext uri="{FF2B5EF4-FFF2-40B4-BE49-F238E27FC236}">
                <a16:creationId xmlns:a16="http://schemas.microsoft.com/office/drawing/2014/main" id="{F85C1F64-E5F1-4B57-0C88-16D8FB1C0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7203" y="643466"/>
            <a:ext cx="7737594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CF7D44-9052-7306-5895-BE7A1E7C306D}"/>
              </a:ext>
            </a:extLst>
          </p:cNvPr>
          <p:cNvSpPr txBox="1"/>
          <p:nvPr/>
        </p:nvSpPr>
        <p:spPr>
          <a:xfrm>
            <a:off x="8547742" y="2483708"/>
            <a:ext cx="283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Ball-and-Socket Notation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759F4-4BA7-C4C8-238E-9FB6E8854DD2}"/>
              </a:ext>
            </a:extLst>
          </p:cNvPr>
          <p:cNvSpPr txBox="1"/>
          <p:nvPr/>
        </p:nvSpPr>
        <p:spPr>
          <a:xfrm>
            <a:off x="984715" y="3595817"/>
            <a:ext cx="2484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Boxed Interface and a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Hollow Arrow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927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29CF13-FACE-DC56-AF32-A3EBBFE4D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rogram&#10;&#10;Description automatically generated">
            <a:extLst>
              <a:ext uri="{FF2B5EF4-FFF2-40B4-BE49-F238E27FC236}">
                <a16:creationId xmlns:a16="http://schemas.microsoft.com/office/drawing/2014/main" id="{63B7444D-537B-2235-86F5-6BCF5FF21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7203" y="643466"/>
            <a:ext cx="7737594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B13D60-C0CD-115A-69FE-B03A14C2AE21}"/>
              </a:ext>
            </a:extLst>
          </p:cNvPr>
          <p:cNvSpPr txBox="1"/>
          <p:nvPr/>
        </p:nvSpPr>
        <p:spPr>
          <a:xfrm>
            <a:off x="8547742" y="2483708"/>
            <a:ext cx="283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Ball-and-Socket Notation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2C186E-AA51-A586-2C3C-E9A9A45DE91D}"/>
              </a:ext>
            </a:extLst>
          </p:cNvPr>
          <p:cNvSpPr txBox="1"/>
          <p:nvPr/>
        </p:nvSpPr>
        <p:spPr>
          <a:xfrm>
            <a:off x="984715" y="3595817"/>
            <a:ext cx="2484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Boxed Interface and a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Hollow Arrow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5241C3-01A2-8585-520B-0413D8D2F572}"/>
              </a:ext>
            </a:extLst>
          </p:cNvPr>
          <p:cNvSpPr txBox="1"/>
          <p:nvPr/>
        </p:nvSpPr>
        <p:spPr>
          <a:xfrm>
            <a:off x="8547742" y="4508616"/>
            <a:ext cx="310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Interface Circle Inside a Box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829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EA63F6-71C9-A624-38A9-B15DA4581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rogram&#10;&#10;Description automatically generated">
            <a:extLst>
              <a:ext uri="{FF2B5EF4-FFF2-40B4-BE49-F238E27FC236}">
                <a16:creationId xmlns:a16="http://schemas.microsoft.com/office/drawing/2014/main" id="{E2F03C16-41C1-D8EF-598B-7D6E28ACE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7203" y="643466"/>
            <a:ext cx="7737594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4CEA3E-A9D4-03C0-DCDF-B13647A7B387}"/>
              </a:ext>
            </a:extLst>
          </p:cNvPr>
          <p:cNvSpPr txBox="1"/>
          <p:nvPr/>
        </p:nvSpPr>
        <p:spPr>
          <a:xfrm>
            <a:off x="8547742" y="2483708"/>
            <a:ext cx="283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Ball-and-Socket Notation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806930-53FC-B82F-B490-B3C2676A80FE}"/>
              </a:ext>
            </a:extLst>
          </p:cNvPr>
          <p:cNvSpPr txBox="1"/>
          <p:nvPr/>
        </p:nvSpPr>
        <p:spPr>
          <a:xfrm>
            <a:off x="984715" y="3595817"/>
            <a:ext cx="2484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Boxed Interface and a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Hollow Arrow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D4FF5C-2CAC-8A1E-E3D0-051FD1D3DBAD}"/>
              </a:ext>
            </a:extLst>
          </p:cNvPr>
          <p:cNvSpPr txBox="1"/>
          <p:nvPr/>
        </p:nvSpPr>
        <p:spPr>
          <a:xfrm>
            <a:off x="8547742" y="4508616"/>
            <a:ext cx="310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Interface Circle Inside a Box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3A41D-FAF1-4603-89C0-78335FB4B8F4}"/>
              </a:ext>
            </a:extLst>
          </p:cNvPr>
          <p:cNvSpPr txBox="1"/>
          <p:nvPr/>
        </p:nvSpPr>
        <p:spPr>
          <a:xfrm>
            <a:off x="1229461" y="5399902"/>
            <a:ext cx="1995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Simplified Boxed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Interface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015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 code&#10;&#10;Description automatically generated">
            <a:extLst>
              <a:ext uri="{FF2B5EF4-FFF2-40B4-BE49-F238E27FC236}">
                <a16:creationId xmlns:a16="http://schemas.microsoft.com/office/drawing/2014/main" id="{167607F5-4DF6-AF23-7713-C0340B7FA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203" y="643466"/>
            <a:ext cx="773759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43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8B089E-DFA9-F3BC-A5FE-4088EFB43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1766" y="643466"/>
            <a:ext cx="752846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46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paper with black text&#10;&#10;Description automatically generated">
            <a:extLst>
              <a:ext uri="{FF2B5EF4-FFF2-40B4-BE49-F238E27FC236}">
                <a16:creationId xmlns:a16="http://schemas.microsoft.com/office/drawing/2014/main" id="{A7FD9FA0-289C-151A-913F-E7781EF73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766" y="643466"/>
            <a:ext cx="752846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86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62EBEE-2AE6-DF8A-56E2-D4DAFAECC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paper with black text&#10;&#10;Description automatically generated">
            <a:extLst>
              <a:ext uri="{FF2B5EF4-FFF2-40B4-BE49-F238E27FC236}">
                <a16:creationId xmlns:a16="http://schemas.microsoft.com/office/drawing/2014/main" id="{41B1884C-3450-355C-3193-221A0EC0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766" y="643466"/>
            <a:ext cx="752846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80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569A6-379F-E9C6-465C-123B27A76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an Interface Reference?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889D0-CC4D-2A96-73D2-14D5C92CA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5649"/>
            <a:ext cx="10515600" cy="4801314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b="1" dirty="0"/>
              <a:t>interface reference</a:t>
            </a:r>
            <a:r>
              <a:rPr lang="en-US" dirty="0"/>
              <a:t> is a variable of the type of an interface.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97FAED-689A-DDF0-53D8-8751C6489431}"/>
              </a:ext>
            </a:extLst>
          </p:cNvPr>
          <p:cNvSpPr txBox="1"/>
          <p:nvPr/>
        </p:nvSpPr>
        <p:spPr>
          <a:xfrm>
            <a:off x="503538" y="1931656"/>
            <a:ext cx="60980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interface </a:t>
            </a:r>
            <a:r>
              <a:rPr lang="en-US" sz="1400" b="1" dirty="0">
                <a:solidFill>
                  <a:srgbClr val="FF0000"/>
                </a:solidFill>
              </a:rPr>
              <a:t>Movable</a:t>
            </a:r>
            <a:r>
              <a:rPr lang="en-US" sz="1400" b="1" dirty="0"/>
              <a:t> {</a:t>
            </a:r>
          </a:p>
          <a:p>
            <a:r>
              <a:rPr lang="en-US" sz="1400" b="1" dirty="0"/>
              <a:t>    void move(int distance);</a:t>
            </a:r>
          </a:p>
          <a:p>
            <a:r>
              <a:rPr lang="en-US" sz="1400" b="1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E711D-CD94-678E-B2CF-255FAE6E345E}"/>
              </a:ext>
            </a:extLst>
          </p:cNvPr>
          <p:cNvSpPr txBox="1"/>
          <p:nvPr/>
        </p:nvSpPr>
        <p:spPr>
          <a:xfrm>
            <a:off x="227571" y="2670320"/>
            <a:ext cx="7899056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class Person implements Movable {</a:t>
            </a:r>
          </a:p>
          <a:p>
            <a:r>
              <a:rPr lang="en-US" sz="1600" dirty="0"/>
              <a:t>    public void move(int distance) {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System.out.println</a:t>
            </a:r>
            <a:r>
              <a:rPr lang="en-US" sz="1600" dirty="0"/>
              <a:t>("Person moves " + distance + " meters.");</a:t>
            </a:r>
          </a:p>
          <a:p>
            <a:r>
              <a:rPr lang="en-US" sz="1600" dirty="0"/>
              <a:t>    }}</a:t>
            </a:r>
          </a:p>
          <a:p>
            <a:endParaRPr lang="en-US" sz="1600" dirty="0"/>
          </a:p>
          <a:p>
            <a:r>
              <a:rPr lang="en-US" sz="1600" dirty="0"/>
              <a:t>class Animal implements Movable {</a:t>
            </a:r>
          </a:p>
          <a:p>
            <a:r>
              <a:rPr lang="en-US" sz="1600" dirty="0"/>
              <a:t>    public void move(int distance) {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System.out.println</a:t>
            </a:r>
            <a:r>
              <a:rPr lang="en-US" sz="1600" dirty="0"/>
              <a:t>("Animal moves " + distance + " meters.");</a:t>
            </a:r>
          </a:p>
          <a:p>
            <a:r>
              <a:rPr lang="en-US" sz="1600" dirty="0"/>
              <a:t>    }}</a:t>
            </a:r>
          </a:p>
          <a:p>
            <a:endParaRPr lang="en-US" sz="1600" dirty="0"/>
          </a:p>
          <a:p>
            <a:r>
              <a:rPr lang="en-US" sz="1600" dirty="0"/>
              <a:t>class Vehicle implements Movable {</a:t>
            </a:r>
          </a:p>
          <a:p>
            <a:r>
              <a:rPr lang="en-US" sz="1600" dirty="0"/>
              <a:t>    public void move(int distance) {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System.out.println</a:t>
            </a:r>
            <a:r>
              <a:rPr lang="en-US" sz="1600" dirty="0"/>
              <a:t>("Vehicle moves " + distance + " meters.");</a:t>
            </a:r>
          </a:p>
          <a:p>
            <a:r>
              <a:rPr lang="en-US" sz="1600" dirty="0"/>
              <a:t>    }}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7DA4B-625F-0815-0D6B-2B36226BA931}"/>
              </a:ext>
            </a:extLst>
          </p:cNvPr>
          <p:cNvSpPr txBox="1"/>
          <p:nvPr/>
        </p:nvSpPr>
        <p:spPr>
          <a:xfrm>
            <a:off x="7324468" y="1916458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Movable m;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504B3-D7CE-52D2-E3C3-751486CC830F}"/>
              </a:ext>
            </a:extLst>
          </p:cNvPr>
          <p:cNvSpPr txBox="1"/>
          <p:nvPr/>
        </p:nvSpPr>
        <p:spPr>
          <a:xfrm>
            <a:off x="6385355" y="2841797"/>
            <a:ext cx="67097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 = new Person();  // m now refers to a Person object</a:t>
            </a:r>
          </a:p>
          <a:p>
            <a:r>
              <a:rPr lang="en-US" dirty="0" err="1"/>
              <a:t>m.move</a:t>
            </a:r>
            <a:r>
              <a:rPr lang="en-US" dirty="0"/>
              <a:t>(10);        // Outputs: "Person moves 10 meters."</a:t>
            </a:r>
          </a:p>
          <a:p>
            <a:endParaRPr lang="en-US" dirty="0"/>
          </a:p>
          <a:p>
            <a:r>
              <a:rPr lang="en-US" dirty="0"/>
              <a:t>m = new Animal();  // m now refers to an Animal object</a:t>
            </a:r>
          </a:p>
          <a:p>
            <a:r>
              <a:rPr lang="en-US" dirty="0" err="1"/>
              <a:t>m.move</a:t>
            </a:r>
            <a:r>
              <a:rPr lang="en-US" dirty="0"/>
              <a:t>(20);        // Outputs: "Animal moves 20 meters."</a:t>
            </a:r>
          </a:p>
          <a:p>
            <a:endParaRPr lang="en-US" dirty="0"/>
          </a:p>
          <a:p>
            <a:r>
              <a:rPr lang="en-US" dirty="0"/>
              <a:t>m = new Vehicle(); // m now refers to a Vehicle object</a:t>
            </a:r>
          </a:p>
          <a:p>
            <a:r>
              <a:rPr lang="en-US" dirty="0" err="1"/>
              <a:t>m.move</a:t>
            </a:r>
            <a:r>
              <a:rPr lang="en-US" dirty="0"/>
              <a:t>(50);        // Outputs: "Vehicle moves 50 meters."</a:t>
            </a:r>
          </a:p>
        </p:txBody>
      </p:sp>
    </p:spTree>
    <p:extLst>
      <p:ext uri="{BB962C8B-B14F-4D97-AF65-F5344CB8AC3E}">
        <p14:creationId xmlns:p14="http://schemas.microsoft.com/office/powerpoint/2010/main" val="920933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6BDE68-D8DD-3A27-6BA6-020C8E8C4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67164"/>
            <a:ext cx="7772400" cy="592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98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C49B5B-0368-95D0-8080-B5012EF3B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4542" y="0"/>
            <a:ext cx="8762915" cy="667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88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Vector | Man enjoying in the restaurant, concept">
            <a:extLst>
              <a:ext uri="{FF2B5EF4-FFF2-40B4-BE49-F238E27FC236}">
                <a16:creationId xmlns:a16="http://schemas.microsoft.com/office/drawing/2014/main" id="{289A1D6A-EB19-40DE-565B-93E63FBAD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91" y="1214583"/>
            <a:ext cx="4682836" cy="468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C07B502-EE95-C23D-A989-F68C979F5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843" y="1087581"/>
            <a:ext cx="3310506" cy="46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0AA2CB-7D5C-96FC-4D9B-9A7210199BE3}"/>
              </a:ext>
            </a:extLst>
          </p:cNvPr>
          <p:cNvCxnSpPr>
            <a:cxnSpLocks/>
            <a:endCxn id="1028" idx="1"/>
          </p:cNvCxnSpPr>
          <p:nvPr/>
        </p:nvCxnSpPr>
        <p:spPr>
          <a:xfrm>
            <a:off x="4883727" y="3429000"/>
            <a:ext cx="28751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96C8F13-7E70-387E-FA3F-7A843AE0EF1F}"/>
              </a:ext>
            </a:extLst>
          </p:cNvPr>
          <p:cNvSpPr txBox="1"/>
          <p:nvPr/>
        </p:nvSpPr>
        <p:spPr>
          <a:xfrm>
            <a:off x="5974459" y="3429000"/>
            <a:ext cx="69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72507-3748-D723-A056-A08BADE5C576}"/>
              </a:ext>
            </a:extLst>
          </p:cNvPr>
          <p:cNvSpPr txBox="1"/>
          <p:nvPr/>
        </p:nvSpPr>
        <p:spPr>
          <a:xfrm>
            <a:off x="8126531" y="5897419"/>
            <a:ext cx="2719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Menu is like an interface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1587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2BE6B2-CDCD-3B29-95B6-B45403F91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67164"/>
            <a:ext cx="7772400" cy="592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55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61FF0-36D3-4C19-51F8-1EF2E3E60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4B2F7B-72C2-E441-F3AB-2CA05D78B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67164"/>
            <a:ext cx="7772400" cy="592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63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screenshot of a questionnaire&#10;&#10;Description automatically generated">
            <a:extLst>
              <a:ext uri="{FF2B5EF4-FFF2-40B4-BE49-F238E27FC236}">
                <a16:creationId xmlns:a16="http://schemas.microsoft.com/office/drawing/2014/main" id="{7148DB77-D009-0B73-0BA3-73259DD62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62"/>
          <a:stretch/>
        </p:blipFill>
        <p:spPr>
          <a:xfrm>
            <a:off x="1882006" y="569843"/>
            <a:ext cx="8450714" cy="56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99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screenshot of a computer test&#10;&#10;Description automatically generated">
            <a:extLst>
              <a:ext uri="{FF2B5EF4-FFF2-40B4-BE49-F238E27FC236}">
                <a16:creationId xmlns:a16="http://schemas.microsoft.com/office/drawing/2014/main" id="{AB0CC22B-7916-74B7-2F57-4B85D93AC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1" b="5502"/>
          <a:stretch/>
        </p:blipFill>
        <p:spPr>
          <a:xfrm>
            <a:off x="1882006" y="569843"/>
            <a:ext cx="8450714" cy="56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72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screenshot of a question&#10;&#10;Description automatically generated">
            <a:extLst>
              <a:ext uri="{FF2B5EF4-FFF2-40B4-BE49-F238E27FC236}">
                <a16:creationId xmlns:a16="http://schemas.microsoft.com/office/drawing/2014/main" id="{9F60F420-BDAB-27C5-36BE-6E74DCE18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2051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91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screenshot of a white paper&#10;&#10;Description automatically generated">
            <a:extLst>
              <a:ext uri="{FF2B5EF4-FFF2-40B4-BE49-F238E27FC236}">
                <a16:creationId xmlns:a16="http://schemas.microsoft.com/office/drawing/2014/main" id="{AC726FA4-674D-80E1-8BD9-67B0495C3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257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56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0718ED-27C9-3A7B-C3AB-5B04D6852740}"/>
              </a:ext>
            </a:extLst>
          </p:cNvPr>
          <p:cNvSpPr txBox="1"/>
          <p:nvPr/>
        </p:nvSpPr>
        <p:spPr>
          <a:xfrm>
            <a:off x="367613" y="0"/>
            <a:ext cx="609805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#include &lt;iostream&gt;</a:t>
            </a:r>
          </a:p>
          <a:p>
            <a:r>
              <a:rPr lang="en-US" dirty="0"/>
              <a:t>using namespace std;</a:t>
            </a:r>
          </a:p>
          <a:p>
            <a:endParaRPr lang="en-US" dirty="0"/>
          </a:p>
          <a:p>
            <a:r>
              <a:rPr lang="en-US" dirty="0"/>
              <a:t>// Abstract class (acts like an interface)</a:t>
            </a:r>
          </a:p>
          <a:p>
            <a:r>
              <a:rPr lang="en-US" dirty="0"/>
              <a:t>class </a:t>
            </a:r>
            <a:r>
              <a:rPr lang="en-US" b="1" dirty="0"/>
              <a:t>Resizable</a:t>
            </a:r>
            <a:r>
              <a:rPr lang="en-US" dirty="0"/>
              <a:t>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    </a:t>
            </a:r>
            <a:r>
              <a:rPr lang="en-US" b="1" dirty="0"/>
              <a:t>//</a:t>
            </a:r>
            <a:r>
              <a:rPr lang="en-US" dirty="0"/>
              <a:t> </a:t>
            </a:r>
            <a:r>
              <a:rPr lang="en-US" b="1" dirty="0"/>
              <a:t>Pure virtual function</a:t>
            </a:r>
          </a:p>
          <a:p>
            <a:r>
              <a:rPr lang="en-US" dirty="0"/>
              <a:t>    virtual void enlarge(int multiplier) = 0;</a:t>
            </a:r>
          </a:p>
          <a:p>
            <a:r>
              <a:rPr lang="en-US" dirty="0"/>
              <a:t>    virtual void shrink(int divisor) = 0;</a:t>
            </a:r>
          </a:p>
          <a:p>
            <a:r>
              <a:rPr lang="en-US" dirty="0"/>
              <a:t>};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5FC4A7-95B4-E297-58F1-D61BF9535737}"/>
              </a:ext>
            </a:extLst>
          </p:cNvPr>
          <p:cNvSpPr txBox="1"/>
          <p:nvPr/>
        </p:nvSpPr>
        <p:spPr>
          <a:xfrm>
            <a:off x="6780769" y="2610683"/>
            <a:ext cx="609805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 main() {</a:t>
            </a:r>
          </a:p>
          <a:p>
            <a:r>
              <a:rPr lang="en-US" dirty="0"/>
              <a:t>    // Creating objects</a:t>
            </a:r>
          </a:p>
          <a:p>
            <a:r>
              <a:rPr lang="en-US" dirty="0"/>
              <a:t>    </a:t>
            </a:r>
            <a:r>
              <a:rPr lang="en-US" b="1" dirty="0"/>
              <a:t>Resizable</a:t>
            </a:r>
            <a:r>
              <a:rPr lang="en-US" dirty="0"/>
              <a:t>* rec = new Rectangle();</a:t>
            </a:r>
          </a:p>
          <a:p>
            <a:r>
              <a:rPr lang="en-US" dirty="0"/>
              <a:t>    </a:t>
            </a:r>
            <a:r>
              <a:rPr lang="en-US" b="1" dirty="0"/>
              <a:t>Resizable</a:t>
            </a:r>
            <a:r>
              <a:rPr lang="en-US" dirty="0"/>
              <a:t>* txt = new Text();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// Using the polymorphic interface</a:t>
            </a:r>
          </a:p>
          <a:p>
            <a:r>
              <a:rPr lang="en-US" dirty="0"/>
              <a:t>    rec-&gt;enlarge(2);  // Output: Enlarging Rectangle by 2</a:t>
            </a:r>
          </a:p>
          <a:p>
            <a:r>
              <a:rPr lang="en-US" dirty="0"/>
              <a:t>    txt-&gt;shrink(3);   // Output: Shrinking Text by 3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// Clean up</a:t>
            </a:r>
          </a:p>
          <a:p>
            <a:r>
              <a:rPr lang="en-US" dirty="0"/>
              <a:t>    delete rec;</a:t>
            </a:r>
          </a:p>
          <a:p>
            <a:r>
              <a:rPr lang="en-US" dirty="0"/>
              <a:t>    delete txt;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A464C8-6E0F-FE6C-D11D-13A8A26137BE}"/>
              </a:ext>
            </a:extLst>
          </p:cNvPr>
          <p:cNvSpPr txBox="1"/>
          <p:nvPr/>
        </p:nvSpPr>
        <p:spPr>
          <a:xfrm>
            <a:off x="367613" y="3429000"/>
            <a:ext cx="641315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// Concrete class that implements the Resizable interface</a:t>
            </a:r>
          </a:p>
          <a:p>
            <a:r>
              <a:rPr lang="en-US" dirty="0"/>
              <a:t>class </a:t>
            </a:r>
            <a:r>
              <a:rPr lang="en-US" b="1" dirty="0"/>
              <a:t>Rectangle</a:t>
            </a:r>
            <a:r>
              <a:rPr lang="en-US" dirty="0"/>
              <a:t> : public Resizable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    void </a:t>
            </a:r>
            <a:r>
              <a:rPr lang="en-US" b="1" dirty="0"/>
              <a:t>enlarge</a:t>
            </a:r>
            <a:r>
              <a:rPr lang="en-US" dirty="0"/>
              <a:t>(int multiplier) override {</a:t>
            </a:r>
          </a:p>
          <a:p>
            <a:r>
              <a:rPr lang="en-US" dirty="0"/>
              <a:t>        </a:t>
            </a:r>
            <a:r>
              <a:rPr lang="en-US" dirty="0" err="1"/>
              <a:t>cout</a:t>
            </a:r>
            <a:r>
              <a:rPr lang="en-US" dirty="0"/>
              <a:t> &lt;&lt; "Enlarging Rectangle by " &lt;&lt; multiplier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void </a:t>
            </a:r>
            <a:r>
              <a:rPr lang="en-US" b="1" dirty="0"/>
              <a:t>shrink</a:t>
            </a:r>
            <a:r>
              <a:rPr lang="en-US" dirty="0"/>
              <a:t>(int divisor) override {</a:t>
            </a:r>
          </a:p>
          <a:p>
            <a:r>
              <a:rPr lang="en-US" dirty="0"/>
              <a:t>        </a:t>
            </a:r>
            <a:r>
              <a:rPr lang="en-US" dirty="0" err="1"/>
              <a:t>cout</a:t>
            </a:r>
            <a:r>
              <a:rPr lang="en-US" dirty="0"/>
              <a:t> &lt;&lt; "Shrinking Rectangle by " &lt;&lt; divisor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CF145A-0148-4444-76C8-EEDC65959CE3}"/>
              </a:ext>
            </a:extLst>
          </p:cNvPr>
          <p:cNvSpPr txBox="1"/>
          <p:nvPr/>
        </p:nvSpPr>
        <p:spPr>
          <a:xfrm>
            <a:off x="5628503" y="-24067"/>
            <a:ext cx="641315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// Another concrete class implementing Resizable</a:t>
            </a:r>
          </a:p>
          <a:p>
            <a:r>
              <a:rPr lang="en-US" dirty="0"/>
              <a:t>class </a:t>
            </a:r>
            <a:r>
              <a:rPr lang="en-US" b="1" dirty="0"/>
              <a:t>Text</a:t>
            </a:r>
            <a:r>
              <a:rPr lang="en-US" dirty="0"/>
              <a:t> : public Resizable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    void </a:t>
            </a:r>
            <a:r>
              <a:rPr lang="en-US" b="1" dirty="0"/>
              <a:t>enlarge</a:t>
            </a:r>
            <a:r>
              <a:rPr lang="en-US" dirty="0"/>
              <a:t>(int multiplier) override {</a:t>
            </a:r>
          </a:p>
          <a:p>
            <a:r>
              <a:rPr lang="en-US" dirty="0"/>
              <a:t>        </a:t>
            </a:r>
            <a:r>
              <a:rPr lang="en-US" dirty="0" err="1"/>
              <a:t>cout</a:t>
            </a:r>
            <a:r>
              <a:rPr lang="en-US" dirty="0"/>
              <a:t> &lt;&lt; "Enlarging Text by " &lt;&lt; multiplier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void </a:t>
            </a:r>
            <a:r>
              <a:rPr lang="en-US" b="1" dirty="0"/>
              <a:t>shrink</a:t>
            </a:r>
            <a:r>
              <a:rPr lang="en-US" dirty="0"/>
              <a:t>(int divisor) override {</a:t>
            </a:r>
          </a:p>
          <a:p>
            <a:r>
              <a:rPr lang="en-US" dirty="0"/>
              <a:t>        </a:t>
            </a:r>
            <a:r>
              <a:rPr lang="en-US" dirty="0" err="1"/>
              <a:t>cout</a:t>
            </a:r>
            <a:r>
              <a:rPr lang="en-US" dirty="0"/>
              <a:t> &lt;&lt; "Shrinking Text by " &lt;&lt; divisor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31794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82C62C-C1E5-0779-E15E-1A429F0A39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"/>
          <a:stretch/>
        </p:blipFill>
        <p:spPr bwMode="auto">
          <a:xfrm>
            <a:off x="170738" y="205689"/>
            <a:ext cx="5302216" cy="354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83F24E5-70A8-FFF4-951E-40C3A45F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692" y="3244712"/>
            <a:ext cx="6203675" cy="354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9F413B2D-A56D-E82C-885D-8DDCD6FA4925}"/>
              </a:ext>
            </a:extLst>
          </p:cNvPr>
          <p:cNvCxnSpPr>
            <a:stCxn id="3074" idx="3"/>
            <a:endCxn id="3076" idx="0"/>
          </p:cNvCxnSpPr>
          <p:nvPr/>
        </p:nvCxnSpPr>
        <p:spPr>
          <a:xfrm>
            <a:off x="5472954" y="1978168"/>
            <a:ext cx="3272576" cy="1266544"/>
          </a:xfrm>
          <a:prstGeom prst="curvedConnector2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73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30CDAE-0823-829F-EFAC-287421822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72991"/>
            <a:ext cx="7772400" cy="471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3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6513CF5-C3D7-DD47-8F2B-1EDF78F3F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908" y="814609"/>
            <a:ext cx="3310506" cy="46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BBA742-E68D-DE77-C511-2B869CC00D35}"/>
              </a:ext>
            </a:extLst>
          </p:cNvPr>
          <p:cNvSpPr txBox="1"/>
          <p:nvPr/>
        </p:nvSpPr>
        <p:spPr>
          <a:xfrm>
            <a:off x="1997967" y="5172487"/>
            <a:ext cx="3119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“what” dishes are available</a:t>
            </a:r>
          </a:p>
        </p:txBody>
      </p:sp>
      <p:pic>
        <p:nvPicPr>
          <p:cNvPr id="4098" name="Picture 2" descr="Chef Vector Art, Icons, and Graphics for Free Download">
            <a:extLst>
              <a:ext uri="{FF2B5EF4-FFF2-40B4-BE49-F238E27FC236}">
                <a16:creationId xmlns:a16="http://schemas.microsoft.com/office/drawing/2014/main" id="{B8350864-0ECF-7A4F-1C78-25B591D96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832" y="814609"/>
            <a:ext cx="2696033" cy="412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D93E9F-B5B5-F225-455C-F28827BB517F}"/>
              </a:ext>
            </a:extLst>
          </p:cNvPr>
          <p:cNvSpPr txBox="1"/>
          <p:nvPr/>
        </p:nvSpPr>
        <p:spPr>
          <a:xfrm>
            <a:off x="7877158" y="5172487"/>
            <a:ext cx="4184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"how" those dishes are actually made,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Realization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21617-AFCC-3D26-24B1-CFDF334872E4}"/>
              </a:ext>
            </a:extLst>
          </p:cNvPr>
          <p:cNvSpPr txBox="1"/>
          <p:nvPr/>
        </p:nvSpPr>
        <p:spPr>
          <a:xfrm>
            <a:off x="2456618" y="400904"/>
            <a:ext cx="220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Supplier (Interface)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02745-EF53-B5EF-4103-BF7E76B1B7B7}"/>
              </a:ext>
            </a:extLst>
          </p:cNvPr>
          <p:cNvSpPr txBox="1"/>
          <p:nvPr/>
        </p:nvSpPr>
        <p:spPr>
          <a:xfrm>
            <a:off x="9169210" y="400695"/>
            <a:ext cx="160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Client (Class)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D7D32-8C52-C5C9-6060-46671923FCF5}"/>
              </a:ext>
            </a:extLst>
          </p:cNvPr>
          <p:cNvSpPr txBox="1"/>
          <p:nvPr/>
        </p:nvSpPr>
        <p:spPr>
          <a:xfrm>
            <a:off x="778476" y="6043391"/>
            <a:ext cx="5771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Declares a set of functionalities or operations (methods)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6F53E2-5ED0-3951-3CD0-D3EF9D9D5053}"/>
              </a:ext>
            </a:extLst>
          </p:cNvPr>
          <p:cNvSpPr txBox="1"/>
          <p:nvPr/>
        </p:nvSpPr>
        <p:spPr>
          <a:xfrm>
            <a:off x="8441290" y="6019614"/>
            <a:ext cx="346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Implements those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281056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diagram of a product&#10;&#10;Description automatically generated">
            <a:extLst>
              <a:ext uri="{FF2B5EF4-FFF2-40B4-BE49-F238E27FC236}">
                <a16:creationId xmlns:a16="http://schemas.microsoft.com/office/drawing/2014/main" id="{6AF4DDB4-95F2-58D3-5AC0-72BEA60C0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1" b="4829"/>
          <a:stretch/>
        </p:blipFill>
        <p:spPr>
          <a:xfrm>
            <a:off x="1882006" y="569843"/>
            <a:ext cx="8450714" cy="56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90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292AE7-B5BF-FF85-A6FC-7D590D695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561BCA-BD21-AB4C-F8E8-211F1E057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372155E-4A67-9903-6E47-8255EF691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diagram of a product&#10;&#10;Description automatically generated">
            <a:extLst>
              <a:ext uri="{FF2B5EF4-FFF2-40B4-BE49-F238E27FC236}">
                <a16:creationId xmlns:a16="http://schemas.microsoft.com/office/drawing/2014/main" id="{5546D6CE-76CF-CAF7-2FA9-3A817216A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1" b="4829"/>
          <a:stretch/>
        </p:blipFill>
        <p:spPr>
          <a:xfrm>
            <a:off x="1882006" y="569843"/>
            <a:ext cx="8450714" cy="56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5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0D1B-CB4F-06E2-EF69-2A927EC56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is Realization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2E428-3795-314D-C045-A54176D2D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Abstraction</a:t>
            </a:r>
          </a:p>
          <a:p>
            <a:endParaRPr lang="en-US" b="1" dirty="0"/>
          </a:p>
          <a:p>
            <a:r>
              <a:rPr lang="en-US" b="1" dirty="0"/>
              <a:t>Flexibility &amp; Extensibility</a:t>
            </a:r>
          </a:p>
          <a:p>
            <a:endParaRPr lang="en-US" b="1" dirty="0"/>
          </a:p>
          <a:p>
            <a:r>
              <a:rPr lang="en-US" b="1" dirty="0"/>
              <a:t>Decoupling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6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rogram&#10;&#10;Description automatically generated">
            <a:extLst>
              <a:ext uri="{FF2B5EF4-FFF2-40B4-BE49-F238E27FC236}">
                <a16:creationId xmlns:a16="http://schemas.microsoft.com/office/drawing/2014/main" id="{A01AFEE0-AD65-06EE-3F5A-56CC2571E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7203" y="643466"/>
            <a:ext cx="7737594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F3047B-25D4-7D2A-CC33-72E404653ED4}"/>
              </a:ext>
            </a:extLst>
          </p:cNvPr>
          <p:cNvSpPr txBox="1"/>
          <p:nvPr/>
        </p:nvSpPr>
        <p:spPr>
          <a:xfrm>
            <a:off x="8547742" y="2483708"/>
            <a:ext cx="283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Ball-and-Socket Notation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484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589</Words>
  <Application>Microsoft Macintosh PowerPoint</Application>
  <PresentationFormat>Widescreen</PresentationFormat>
  <Paragraphs>132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Realization Important?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an Interface Reference?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TAUHID ULLAH SHAH</dc:creator>
  <cp:lastModifiedBy>SYED TAUHID ULLAH SHAH</cp:lastModifiedBy>
  <cp:revision>139</cp:revision>
  <dcterms:created xsi:type="dcterms:W3CDTF">2024-09-27T06:04:26Z</dcterms:created>
  <dcterms:modified xsi:type="dcterms:W3CDTF">2024-09-27T17:36:39Z</dcterms:modified>
</cp:coreProperties>
</file>